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88" r:id="rId16"/>
    <p:sldId id="289" r:id="rId17"/>
    <p:sldId id="290" r:id="rId18"/>
    <p:sldId id="278" r:id="rId19"/>
    <p:sldId id="285" r:id="rId20"/>
    <p:sldId id="279" r:id="rId21"/>
    <p:sldId id="286" r:id="rId22"/>
    <p:sldId id="291" r:id="rId23"/>
    <p:sldId id="292" r:id="rId24"/>
    <p:sldId id="280" r:id="rId25"/>
    <p:sldId id="281" r:id="rId26"/>
    <p:sldId id="282" r:id="rId27"/>
    <p:sldId id="283" r:id="rId28"/>
    <p:sldId id="2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usiness-presentation-225313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02388/ive-got-it-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mitations.sv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logistic-regression-in-python/" TargetMode="External"/><Relationship Id="rId2" Type="http://schemas.openxmlformats.org/officeDocument/2006/relationships/hyperlink" Target="https://www.kaggle.com/wendykan/lending-club-loan-data#loan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ekflare.com/choosing-ml-algorithm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hy-what-question-ask-purple-man-164189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goal-png/download/2281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uandomingofarnos.wordpress.com/2011/04/25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zone.co/content-analysis-methodology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deiwantthat.com/gear/gadgets/mini-robot-vacuum.asp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Abadi" panose="020B0604020104020204" pitchFamily="34" charset="0"/>
              </a:rPr>
              <a:t>Lending Club Loan Data Prediction &amp;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  <a:latin typeface="Abadi" panose="020B0604020104020204" pitchFamily="34" charset="0"/>
              </a:rPr>
              <a:t>Data Science Engineering Methods and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DF7A-05BD-4121-9CAD-93CF44AABD0F}"/>
              </a:ext>
            </a:extLst>
          </p:cNvPr>
          <p:cNvSpPr txBox="1"/>
          <p:nvPr/>
        </p:nvSpPr>
        <p:spPr>
          <a:xfrm>
            <a:off x="84008" y="6093483"/>
            <a:ext cx="560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5:  Aditya </a:t>
            </a:r>
            <a:r>
              <a:rPr lang="en-US" dirty="0" err="1">
                <a:solidFill>
                  <a:schemeClr val="bg1"/>
                </a:solidFill>
              </a:rPr>
              <a:t>Salunkhe</a:t>
            </a:r>
            <a:r>
              <a:rPr lang="en-US" dirty="0">
                <a:solidFill>
                  <a:schemeClr val="bg1"/>
                </a:solidFill>
              </a:rPr>
              <a:t>, Sahil Bagwan,</a:t>
            </a:r>
          </a:p>
          <a:p>
            <a:r>
              <a:rPr lang="en-US" dirty="0">
                <a:solidFill>
                  <a:schemeClr val="bg1"/>
                </a:solidFill>
              </a:rPr>
              <a:t>		Shruti Kasar, </a:t>
            </a:r>
            <a:r>
              <a:rPr lang="en-US" dirty="0" err="1">
                <a:solidFill>
                  <a:schemeClr val="bg1"/>
                </a:solidFill>
              </a:rPr>
              <a:t>Sumedh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Telang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0C6EA-2E2D-435D-8F40-140DD38478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795" y="502522"/>
            <a:ext cx="8779001" cy="446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F7CB7-38DE-4ED0-BC1F-F95904CA6A66}"/>
              </a:ext>
            </a:extLst>
          </p:cNvPr>
          <p:cNvSpPr txBox="1"/>
          <p:nvPr/>
        </p:nvSpPr>
        <p:spPr>
          <a:xfrm>
            <a:off x="2129795" y="5689600"/>
            <a:ext cx="908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State wise bad loan with Mississippi, Nebraska and Arkansas being the least safe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9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C80F-BDBE-42A9-AE3B-E9082B1365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457" y="489931"/>
            <a:ext cx="9095971" cy="4140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D36F9-B864-4590-9E0A-6EC841819C96}"/>
              </a:ext>
            </a:extLst>
          </p:cNvPr>
          <p:cNvSpPr txBox="1"/>
          <p:nvPr/>
        </p:nvSpPr>
        <p:spPr>
          <a:xfrm>
            <a:off x="1947156" y="5032089"/>
            <a:ext cx="921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Region wise loan distribution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4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D46C0-94EF-4013-8C20-7A979C02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6" y="201789"/>
            <a:ext cx="9667967" cy="3133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2B06B-E07B-4E52-8FA2-EAD9CB87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16" y="3522486"/>
            <a:ext cx="9667967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775986-3482-4CD7-8EAE-7B91C4D55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87" y="439737"/>
            <a:ext cx="5603826" cy="5978525"/>
          </a:xfrm>
        </p:spPr>
      </p:pic>
    </p:spTree>
    <p:extLst>
      <p:ext uri="{BB962C8B-B14F-4D97-AF65-F5344CB8AC3E}">
        <p14:creationId xmlns:p14="http://schemas.microsoft.com/office/powerpoint/2010/main" val="321273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BBC676-66EB-49E6-85E6-FCB2FA5BF4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88" y="490027"/>
            <a:ext cx="4622141" cy="4072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E9DED-39BD-442C-9BA2-F0088191F1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30" y="490027"/>
            <a:ext cx="4435444" cy="4072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1C345-32A2-4036-AE8E-408F8C1D2450}"/>
              </a:ext>
            </a:extLst>
          </p:cNvPr>
          <p:cNvSpPr txBox="1"/>
          <p:nvPr/>
        </p:nvSpPr>
        <p:spPr>
          <a:xfrm>
            <a:off x="2674374" y="5329084"/>
            <a:ext cx="902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loan amount 		     			      Good Loans vs Bad Loans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0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DC2A-7190-40BB-AE42-E7027B52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169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THE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0F73-3DCD-4671-A68F-CF5612D5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5548"/>
            <a:ext cx="9601200" cy="46747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Abadi" panose="020B0604020104020204" pitchFamily="34" charset="0"/>
              </a:rPr>
              <a:t>Logistic Regression:</a:t>
            </a:r>
          </a:p>
          <a:p>
            <a:r>
              <a:rPr lang="en-US" sz="1800" dirty="0">
                <a:latin typeface="Abadi" panose="020B0604020104020204" pitchFamily="34" charset="0"/>
              </a:rPr>
              <a:t>Used when the dependent variable is binary. 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used to describe data and to explain the relationship between one dependent binary variable and one or more nominal, ordinal, interval or ratio-level independent variables.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Logistic regression for which the loan will be waived off is 0.94476.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2E384-6938-4BC8-A47D-962382520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0457" y="4034971"/>
            <a:ext cx="9339943" cy="2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A88-E5A2-4135-8F90-A6B370997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5" y="556591"/>
            <a:ext cx="10151165" cy="57779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2. Random Forest Algorithm: </a:t>
            </a:r>
          </a:p>
          <a:p>
            <a:r>
              <a:rPr lang="en-US" dirty="0">
                <a:latin typeface="Abadi" panose="020B0604020104020204" pitchFamily="34" charset="0"/>
              </a:rPr>
              <a:t>Used for both classification as well as regression.</a:t>
            </a:r>
          </a:p>
          <a:p>
            <a:r>
              <a:rPr lang="en-US" dirty="0">
                <a:latin typeface="Abadi" panose="020B0604020104020204" pitchFamily="34" charset="0"/>
              </a:rPr>
              <a:t>We Used it to create decision trees on data samples and then gets the prediction from each of them and finally selects the best solution by means of voting.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Random Forest algorithm for which the loan will be waived off is 0.95949.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5F4C4-F673-4B0C-9BBC-18BEF1D8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3556270"/>
            <a:ext cx="10005764" cy="25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00FB-6E78-442C-B435-5734FC86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77078"/>
            <a:ext cx="9601200" cy="6228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3. Gradient Boosting Classifier: </a:t>
            </a:r>
          </a:p>
          <a:p>
            <a:r>
              <a:rPr lang="en-US" sz="1800" dirty="0">
                <a:latin typeface="Abadi" panose="020B0604020104020204" pitchFamily="34" charset="0"/>
              </a:rPr>
              <a:t>Gradient boosting is a machine learning technique for regression and classification problems, which produces a prediction model in the form of an ensemble of weak prediction models, typically decision trees.</a:t>
            </a:r>
          </a:p>
          <a:p>
            <a:r>
              <a:rPr lang="en-US" sz="1800" dirty="0">
                <a:latin typeface="Abadi" panose="020B0604020104020204" pitchFamily="34" charset="0"/>
              </a:rPr>
              <a:t>Boosting is a method of converting weak learners into strong learners. In boosting, each new tree is a fit on a modified version of the original data set.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Gradient Boosting Classifier for which the loan will be waived off is 0.95701.</a:t>
            </a:r>
          </a:p>
          <a:p>
            <a:pPr marL="0" indent="0">
              <a:buNone/>
            </a:pP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C8C60F-9E07-48FA-B234-7B5B5837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3744685"/>
            <a:ext cx="10057622" cy="18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B6ED-6790-48F7-B4A6-387EFF6C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1" y="275771"/>
            <a:ext cx="10697029" cy="6386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4. Naïve Bayes Classifier: </a:t>
            </a:r>
          </a:p>
          <a:p>
            <a:r>
              <a:rPr lang="en-US" dirty="0">
                <a:latin typeface="Abadi" panose="020B0604020104020204" pitchFamily="34" charset="0"/>
              </a:rPr>
              <a:t>A naive Bayes classifier is an algorithm that uses Bayes' theorem to classify objects.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Naïve Bayes algorithm for which the loan will be waived off is 0.80001.</a:t>
            </a: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badi" panose="020B0604020104020204" pitchFamily="34" charset="0"/>
              </a:rPr>
              <a:t>5. Linear Regression: </a:t>
            </a:r>
          </a:p>
          <a:p>
            <a:r>
              <a:rPr lang="en-US" dirty="0">
                <a:latin typeface="Abadi" panose="020B0604020104020204" pitchFamily="34" charset="0"/>
              </a:rPr>
              <a:t>Linear regression is a linear approach to modeling the relationship between a scalar response (or dependent variable) and one or more explanatory variables (or independent variables).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The accuracy for the dataset using Linear Regression algorithm for which the loan will be waived off is 0.56918 .</a:t>
            </a: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ECB20-60BF-4CAB-B40C-5D2170C0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20" y="1745872"/>
            <a:ext cx="8702324" cy="19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615A-D83E-48DA-9DA8-A8796F5F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43" y="326571"/>
            <a:ext cx="9601200" cy="75868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INTEREST RATE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0ABB-E96C-487D-815E-3DD8D8DE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946400"/>
            <a:ext cx="5021943" cy="2921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badi" panose="020B0604020104020204" pitchFamily="34" charset="0"/>
              </a:rPr>
              <a:t>Using Gradient Boosting Classifier, we predict the interest rate for a loan based on the given factors like loan amount, annual income, debt to income ratio, employment length, total current balance, term etc. </a:t>
            </a:r>
          </a:p>
          <a:p>
            <a:endParaRPr lang="en-US" sz="18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B976D-0909-4DC8-9432-1F4CA9B2AC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29" y="1444487"/>
            <a:ext cx="5283200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4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10DF-9FB3-4DF2-AD45-3C44206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859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INTRODUCTION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7" name="Content Placeholder 56" descr="A close up of a logo&#10;&#10;Description automatically generated">
            <a:extLst>
              <a:ext uri="{FF2B5EF4-FFF2-40B4-BE49-F238E27FC236}">
                <a16:creationId xmlns:a16="http://schemas.microsoft.com/office/drawing/2014/main" id="{BAB49FF9-374A-4CAE-A18D-81EBBEE05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600" y="2383536"/>
            <a:ext cx="2764393" cy="3581400"/>
          </a:xfr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ABB1C4E-ECC7-40BE-B217-22D45C41E0A9}"/>
              </a:ext>
            </a:extLst>
          </p:cNvPr>
          <p:cNvSpPr txBox="1"/>
          <p:nvPr/>
        </p:nvSpPr>
        <p:spPr>
          <a:xfrm>
            <a:off x="4971433" y="2271617"/>
            <a:ext cx="61691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Lending Club is an American based peer-to-peer lending company which has helped over 2.5+ million customer in a span of over 13 years (2005 -2018) through personal, auto refinancing, business and medical financing loans. 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Investors lend money directly to borrowers via the online platform. Lending Club offers loans up to $40,000 across 2 loan terms (36/60 months).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Loans are issued according to various grades</a:t>
            </a:r>
            <a:r>
              <a:rPr lang="en-US" dirty="0"/>
              <a:t>, </a:t>
            </a:r>
            <a:r>
              <a:rPr lang="en-US" dirty="0">
                <a:latin typeface="Abadi" panose="020B0604020104020204" pitchFamily="34" charset="0"/>
              </a:rPr>
              <a:t>corresponding to different interest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4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B732-4B06-4D3E-A331-17C93D51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49657" cy="79465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A9F1-395C-48B2-B464-F95836E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900">
                <a:latin typeface="Abadi" panose="020B0604020104020204" pitchFamily="34" charset="0"/>
              </a:rPr>
              <a:t>Deep learning is a machine learning technique that teaches computers to do what comes naturally to humans: learn by example. We’re using a 3-layered dense neural network for classification of the potential loan defaulters by training the model for 50 epochs.</a:t>
            </a:r>
          </a:p>
          <a:p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2F0B-B51D-466D-A28B-A3ED5D2AE8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0496" y="2449873"/>
            <a:ext cx="6517065" cy="2509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56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A027-EC2C-4ACC-BE6E-CD1BF433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592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RESULT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4DFEC-1582-4D9E-91BF-EDB8278C20C6}"/>
              </a:ext>
            </a:extLst>
          </p:cNvPr>
          <p:cNvSpPr txBox="1"/>
          <p:nvPr/>
        </p:nvSpPr>
        <p:spPr>
          <a:xfrm>
            <a:off x="5660572" y="1514475"/>
            <a:ext cx="592183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Loan Waive off Accuracy:</a:t>
            </a:r>
          </a:p>
          <a:p>
            <a:endParaRPr lang="en-US" dirty="0"/>
          </a:p>
          <a:p>
            <a:r>
              <a:rPr lang="en-US" dirty="0">
                <a:latin typeface="Abadi" panose="020B0604020104020204" pitchFamily="34" charset="0"/>
              </a:rPr>
              <a:t>Logistic regression - 0.94476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Random Forest Algorithm- 0.95949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(The best of all)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Gradient Boosting Classifier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latin typeface="Abadi" panose="020B0604020104020204" pitchFamily="34" charset="0"/>
              </a:rPr>
              <a:t>- 0.95701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Naïve Bayes algorithm - 0.80001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Linear Regression – 0.56918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 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Interest Rate Prediction:</a:t>
            </a:r>
          </a:p>
          <a:p>
            <a:endParaRPr lang="en-US" dirty="0"/>
          </a:p>
          <a:p>
            <a:r>
              <a:rPr lang="en-US" dirty="0">
                <a:latin typeface="Abadi" panose="020B0604020104020204" pitchFamily="34" charset="0"/>
              </a:rPr>
              <a:t>Accuracy for interest rate prediction is 89.27 using Gradient Boost Classifier.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sz="2000" b="1" dirty="0">
                <a:latin typeface="Abadi" panose="020B0604020104020204" pitchFamily="34" charset="0"/>
              </a:rPr>
              <a:t>Potential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sz="2000" b="1" dirty="0">
                <a:latin typeface="Abadi" panose="020B0604020104020204" pitchFamily="34" charset="0"/>
              </a:rPr>
              <a:t>Loan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sz="2000" b="1" dirty="0">
                <a:latin typeface="Abadi" panose="020B0604020104020204" pitchFamily="34" charset="0"/>
              </a:rPr>
              <a:t>Defaulter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sz="2000" b="1" dirty="0">
                <a:latin typeface="Abadi" panose="020B0604020104020204" pitchFamily="34" charset="0"/>
              </a:rPr>
              <a:t>Prediction</a:t>
            </a:r>
            <a:r>
              <a:rPr lang="en-US" b="1" dirty="0">
                <a:latin typeface="Abadi" panose="020B0604020104020204" pitchFamily="34" charset="0"/>
              </a:rPr>
              <a:t>:</a:t>
            </a:r>
          </a:p>
          <a:p>
            <a:endParaRPr lang="en-US" b="1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Accuracy for the forecasting of the potential loan defaulters based on their current loan status using neural networks is 98.2%</a:t>
            </a:r>
          </a:p>
          <a:p>
            <a:endParaRPr lang="en-US" dirty="0"/>
          </a:p>
        </p:txBody>
      </p:sp>
      <p:pic>
        <p:nvPicPr>
          <p:cNvPr id="21" name="Content Placeholder 20" descr="A close up of a sign&#10;&#10;Description automatically generated">
            <a:extLst>
              <a:ext uri="{FF2B5EF4-FFF2-40B4-BE49-F238E27FC236}">
                <a16:creationId xmlns:a16="http://schemas.microsoft.com/office/drawing/2014/main" id="{98569EF6-F4A1-4A89-BFF3-65A5D3CA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5350" y="1638300"/>
            <a:ext cx="3331986" cy="3581400"/>
          </a:xfrm>
        </p:spPr>
      </p:pic>
    </p:spTree>
    <p:extLst>
      <p:ext uri="{BB962C8B-B14F-4D97-AF65-F5344CB8AC3E}">
        <p14:creationId xmlns:p14="http://schemas.microsoft.com/office/powerpoint/2010/main" val="34569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1D53-A469-452E-879F-F38EF88D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42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LIMITATIONS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44B2595-7DA6-489C-932D-46551BB9C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5497" y="2056635"/>
            <a:ext cx="5150777" cy="3581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CBCF8-2787-4B0A-AA6B-6EA1710C675D}"/>
              </a:ext>
            </a:extLst>
          </p:cNvPr>
          <p:cNvSpPr txBox="1"/>
          <p:nvPr/>
        </p:nvSpPr>
        <p:spPr>
          <a:xfrm>
            <a:off x="6396274" y="2056635"/>
            <a:ext cx="4953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Data only from 2005-2018</a:t>
            </a:r>
          </a:p>
          <a:p>
            <a:pPr lvl="0"/>
            <a:endParaRPr lang="en-US" dirty="0">
              <a:latin typeface="Abadi" panose="020B0604020104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Data has not been tested during periods of financial crisis, as interest rates and default rates would likely increase during those periods. </a:t>
            </a:r>
          </a:p>
          <a:p>
            <a:pPr lvl="0"/>
            <a:endParaRPr lang="en-US" dirty="0">
              <a:latin typeface="Abadi" panose="020B0604020104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Credit scores were not given for 2018’s data. This would likely be another feature that could affect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3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31C8-CBC0-43FD-8A03-7A0BF112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ACDA-EC7F-4A0E-904B-E4067878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27582"/>
            <a:ext cx="9448800" cy="3535017"/>
          </a:xfr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Lending Club’s data is a great source of information on personal credit. Additionally, this data set is bound to grow exponentially over the next years. </a:t>
            </a:r>
          </a:p>
          <a:p>
            <a:r>
              <a:rPr lang="en-US" sz="1800" dirty="0">
                <a:latin typeface="Abadi" panose="020B0604020104020204" pitchFamily="34" charset="0"/>
              </a:rPr>
              <a:t>In this project we have tried to predict the loan waive off accuracy by using different algorithms and have got the result to a 95% accuracy.</a:t>
            </a:r>
          </a:p>
          <a:p>
            <a:r>
              <a:rPr lang="en-US" sz="1800" dirty="0">
                <a:latin typeface="Abadi" panose="020B0604020104020204" pitchFamily="34" charset="0"/>
              </a:rPr>
              <a:t>With the interest rate prediction, we can easily predict what the interest rate would be for an individual loan. </a:t>
            </a:r>
          </a:p>
          <a:p>
            <a:r>
              <a:rPr lang="en-US" sz="1800" dirty="0">
                <a:latin typeface="Abadi" panose="020B0604020104020204" pitchFamily="34" charset="0"/>
              </a:rPr>
              <a:t>Analyzing the loan data, Lending Club had 78% of the loans that were in good standing with respect to the loan paid, installments and waive off accuracy.</a:t>
            </a:r>
          </a:p>
          <a:p>
            <a:r>
              <a:rPr lang="en-US" sz="1800" dirty="0">
                <a:latin typeface="Abadi" panose="020B0604020104020204" pitchFamily="34" charset="0"/>
              </a:rPr>
              <a:t>Hence one can say that it is worth investing with Lending Club.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2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384-88B0-47CA-B370-1289D428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9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REFERENCES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EAD3-A31A-4D60-B2E3-B57C1D0D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626" y="2325756"/>
            <a:ext cx="9601200" cy="3581400"/>
          </a:xfrm>
        </p:spPr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https://www.kaggle.com/wendykan/lending-club-loan-data#loan.csv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https://www.edureka.co/blog/logistic-regression-in-python/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https://geekflare.com/choosing-ml-algorithms/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E5A5-1A1D-48A9-A345-6D4B5904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04" y="24350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badi" panose="020B06040201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618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F1B5-75A6-423A-94D2-B532C30F0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44146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WHY LOAN ANALYSIS?</a:t>
            </a:r>
          </a:p>
        </p:txBody>
      </p:sp>
      <p:pic>
        <p:nvPicPr>
          <p:cNvPr id="18" name="Content Placeholder 17" descr="A picture containing purple, pink, holding, dark&#10;&#10;Description automatically generated">
            <a:extLst>
              <a:ext uri="{FF2B5EF4-FFF2-40B4-BE49-F238E27FC236}">
                <a16:creationId xmlns:a16="http://schemas.microsoft.com/office/drawing/2014/main" id="{D3E2CA0C-D4B9-445B-877E-1F352357F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21122" y="2237946"/>
            <a:ext cx="5372100" cy="35814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CBA3D1-CCFA-433A-A687-C96A50CBAC26}"/>
              </a:ext>
            </a:extLst>
          </p:cNvPr>
          <p:cNvSpPr txBox="1"/>
          <p:nvPr/>
        </p:nvSpPr>
        <p:spPr>
          <a:xfrm>
            <a:off x="1175657" y="1973943"/>
            <a:ext cx="7053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loan industry of the United States has gone through several distinct phases of evolution that has made it as the largest and most complex market all over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Applying Loan Analysis will help determine if loans are made on feasible terms and if potential borrowers can and are willing to pay back the loan.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It will also help in assessing the skills and financial knowledge of the borrower to determine the level of risk involved.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Hence this project will help us understand the important factors in this everlasting loan scene.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2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C20-D540-4A11-B3A3-D10A49C0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8739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OBJECTIVES</a:t>
            </a:r>
          </a:p>
        </p:txBody>
      </p:sp>
      <p:pic>
        <p:nvPicPr>
          <p:cNvPr id="10" name="Content Placeholder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5C9D03-F2F3-4319-868D-7BD1CAE0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1635" y="2344511"/>
            <a:ext cx="4762500" cy="30289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AF4938-B85B-4467-A820-DCDAAA0549D0}"/>
              </a:ext>
            </a:extLst>
          </p:cNvPr>
          <p:cNvSpPr txBox="1"/>
          <p:nvPr/>
        </p:nvSpPr>
        <p:spPr>
          <a:xfrm>
            <a:off x="5907315" y="2344511"/>
            <a:ext cx="5805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Identify if the Lending club loan will be charged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Analyze factors that affect the interest rate, credit grade and predict the interest rate.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Should one </a:t>
            </a:r>
            <a:r>
              <a:rPr lang="en-US" sz="2000" dirty="0">
                <a:latin typeface="Abadi" panose="020B0604020104020204" pitchFamily="34" charset="0"/>
              </a:rPr>
              <a:t>invest with Lending Club?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Identify potential defaulters.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9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BA84-4C8A-4EB1-B6DA-718DE66A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7" y="497114"/>
            <a:ext cx="3810000" cy="5466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badi" panose="020B0604020104020204" pitchFamily="34" charset="0"/>
              </a:rPr>
              <a:t>DATA SOURCES: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4D785-6AA0-4DFE-9A0F-145771F6EAAC}"/>
              </a:ext>
            </a:extLst>
          </p:cNvPr>
          <p:cNvSpPr txBox="1"/>
          <p:nvPr/>
        </p:nvSpPr>
        <p:spPr>
          <a:xfrm>
            <a:off x="5900057" y="1043766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Lending Loan Dataset – Kaggle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Loan.csv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Browse Notes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43436-C423-4E88-ABFB-28CE07E40FD8}"/>
              </a:ext>
            </a:extLst>
          </p:cNvPr>
          <p:cNvSpPr/>
          <p:nvPr/>
        </p:nvSpPr>
        <p:spPr>
          <a:xfrm>
            <a:off x="871705" y="3445484"/>
            <a:ext cx="3834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SPECIFICATIONS:</a:t>
            </a:r>
            <a:endParaRPr 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2FC52B-A1A3-44FC-8558-A9AB37C57A4B}"/>
              </a:ext>
            </a:extLst>
          </p:cNvPr>
          <p:cNvSpPr txBox="1"/>
          <p:nvPr/>
        </p:nvSpPr>
        <p:spPr>
          <a:xfrm>
            <a:off x="871705" y="4153370"/>
            <a:ext cx="553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Files Included: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Loan.csv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LCDataDictionary.xlsx</a:t>
            </a:r>
          </a:p>
          <a:p>
            <a:r>
              <a:rPr lang="en-US" dirty="0">
                <a:latin typeface="Abadi" panose="020B0604020104020204" pitchFamily="34" charset="0"/>
              </a:rPr>
              <a:t>Number of Columns: 145</a:t>
            </a:r>
          </a:p>
          <a:p>
            <a:r>
              <a:rPr lang="en-US" dirty="0">
                <a:latin typeface="Abadi" panose="020B0604020104020204" pitchFamily="34" charset="0"/>
              </a:rPr>
              <a:t>Number of Rows: 421,097</a:t>
            </a:r>
          </a:p>
          <a:p>
            <a:r>
              <a:rPr lang="en-US" dirty="0">
                <a:latin typeface="Abadi" panose="020B0604020104020204" pitchFamily="34" charset="0"/>
              </a:rPr>
              <a:t>Dataset Size – 1.11 GB</a:t>
            </a:r>
          </a:p>
          <a:p>
            <a:r>
              <a:rPr lang="en-US" dirty="0">
                <a:latin typeface="Abadi" panose="020B0604020104020204" pitchFamily="34" charset="0"/>
              </a:rPr>
              <a:t>Type of Data – Text</a:t>
            </a:r>
          </a:p>
          <a:p>
            <a:endParaRPr lang="en-US" dirty="0"/>
          </a:p>
        </p:txBody>
      </p:sp>
      <p:pic>
        <p:nvPicPr>
          <p:cNvPr id="21" name="Picture 20" descr="A picture containing photo, white, small, woman&#10;&#10;Description automatically generated">
            <a:extLst>
              <a:ext uri="{FF2B5EF4-FFF2-40B4-BE49-F238E27FC236}">
                <a16:creationId xmlns:a16="http://schemas.microsoft.com/office/drawing/2014/main" id="{1773DF9C-69F4-44C0-B5D5-537BEEEF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9735" y="3629089"/>
            <a:ext cx="3474720" cy="2743200"/>
          </a:xfrm>
          <a:prstGeom prst="rect">
            <a:avLst/>
          </a:prstGeom>
        </p:spPr>
      </p:pic>
      <p:pic>
        <p:nvPicPr>
          <p:cNvPr id="26" name="Content Placeholder 2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C3CA57FD-FF78-4E5C-B314-6724F1ADA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514" y="497114"/>
            <a:ext cx="4339772" cy="1980615"/>
          </a:xfrm>
        </p:spPr>
      </p:pic>
    </p:spTree>
    <p:extLst>
      <p:ext uri="{BB962C8B-B14F-4D97-AF65-F5344CB8AC3E}">
        <p14:creationId xmlns:p14="http://schemas.microsoft.com/office/powerpoint/2010/main" val="100484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A1C5-9A2C-4036-9CC8-DBA36866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28" y="520307"/>
            <a:ext cx="5181600" cy="722086"/>
          </a:xfrm>
        </p:spPr>
        <p:txBody>
          <a:bodyPr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METHODOLOGY</a:t>
            </a:r>
            <a:endParaRPr lang="en-US" b="1" dirty="0"/>
          </a:p>
        </p:txBody>
      </p:sp>
      <p:pic>
        <p:nvPicPr>
          <p:cNvPr id="4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8605562-B3C9-4101-A09C-7A04305A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3305" y="2587171"/>
            <a:ext cx="4342976" cy="2729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DF751-C279-4C7F-A76D-62AC53C1CFD8}"/>
              </a:ext>
            </a:extLst>
          </p:cNvPr>
          <p:cNvSpPr/>
          <p:nvPr/>
        </p:nvSpPr>
        <p:spPr>
          <a:xfrm>
            <a:off x="5921828" y="25871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We intend to use to the following supervised ML algorithms to train the model for predictive analysis</a:t>
            </a:r>
            <a:r>
              <a:rPr lang="en-US" dirty="0"/>
              <a:t>. </a:t>
            </a:r>
          </a:p>
          <a:p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Logistic Regression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Naïve Bayes Classifier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Linear Regression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Random Forest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badi" panose="020B0604020104020204" pitchFamily="34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39466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3E48-B936-4A11-BC45-F1F8E24B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3765"/>
            <a:ext cx="9601200" cy="71893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badi" panose="020B0604020104020204" pitchFamily="34" charset="0"/>
              </a:rPr>
              <a:t>THIS IS HOW WE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0FE3-ADF0-4A1C-BD9D-B39979D5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43269"/>
            <a:ext cx="5883965" cy="4492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>
                <a:latin typeface="Abadi" panose="020B0604020104020204" pitchFamily="34" charset="0"/>
              </a:rPr>
              <a:t>Data Cleaning, Analysis &amp; Statistics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columns containing more than 40% of NULL values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Cleaning data not containing uniform values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Elimination of current loan status as it doesn't help in predictions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NaN values from the dataset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Converting data frame of </a:t>
            </a:r>
            <a:r>
              <a:rPr lang="en-US" dirty="0" err="1">
                <a:latin typeface="Abadi" panose="020B0604020104020204" pitchFamily="34" charset="0"/>
              </a:rPr>
              <a:t>emp_length</a:t>
            </a:r>
            <a:r>
              <a:rPr lang="en-US" dirty="0">
                <a:latin typeface="Abadi" panose="020B0604020104020204" pitchFamily="34" charset="0"/>
              </a:rPr>
              <a:t> into integer format by removing inconsistencies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Removing last 2 rows with no data</a:t>
            </a:r>
          </a:p>
          <a:p>
            <a:pPr lvl="0"/>
            <a:r>
              <a:rPr lang="en-US" dirty="0">
                <a:latin typeface="Abadi" panose="020B0604020104020204" pitchFamily="34" charset="0"/>
              </a:rPr>
              <a:t>Finding correlation for the entire dataset and elimination of features with same meaning to avoid duplicity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E7F9E7-A2EE-4822-9EBC-7CCE38808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87273" y="1643268"/>
            <a:ext cx="4732586" cy="42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B531-9D29-464D-95D3-CEFE51A3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33400"/>
          </a:xfrm>
        </p:spPr>
        <p:txBody>
          <a:bodyPr/>
          <a:lstStyle/>
          <a:p>
            <a:pPr algn="ctr">
              <a:lnSpc>
                <a:spcPct val="8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400" b="1" dirty="0">
                <a:latin typeface="Abadi" panose="020B0604020104020204" pitchFamily="34" charset="0"/>
                <a:ea typeface="+mn-ea"/>
                <a:cs typeface="+mn-cs"/>
              </a:rPr>
              <a:t>Perform Exploratory Analysis to get relevant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A58CB-DE0E-4475-B35C-4EE0E6B1E1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086" y="1857829"/>
            <a:ext cx="4992914" cy="365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05E01A-615D-485D-AA13-283C0A6428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53942" y="1857829"/>
            <a:ext cx="4630057" cy="3653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A5D46-BD8E-4C72-9E0F-F471ABFD76B3}"/>
              </a:ext>
            </a:extLst>
          </p:cNvPr>
          <p:cNvSpPr txBox="1"/>
          <p:nvPr/>
        </p:nvSpPr>
        <p:spPr>
          <a:xfrm>
            <a:off x="2186609" y="5936974"/>
            <a:ext cx="813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More loans were disbursed to individuals who have worked 10 or more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5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B738-9335-4897-9A94-1040B48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D7E97-215C-4840-94E7-30D16A9120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972" y="1596571"/>
            <a:ext cx="5457371" cy="3628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C1BD3-6624-48B4-BE82-06ECE906C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8971" y="1596571"/>
            <a:ext cx="5116286" cy="3628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9A488-5176-466E-A049-7EA6D7492BBC}"/>
              </a:ext>
            </a:extLst>
          </p:cNvPr>
          <p:cNvSpPr txBox="1"/>
          <p:nvPr/>
        </p:nvSpPr>
        <p:spPr>
          <a:xfrm>
            <a:off x="1643743" y="5766582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Annual Income of people in the 000’s &amp; Purpose of the loan taken</a:t>
            </a:r>
          </a:p>
        </p:txBody>
      </p:sp>
    </p:spTree>
    <p:extLst>
      <p:ext uri="{BB962C8B-B14F-4D97-AF65-F5344CB8AC3E}">
        <p14:creationId xmlns:p14="http://schemas.microsoft.com/office/powerpoint/2010/main" val="16204975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Widescreen</PresentationFormat>
  <Paragraphs>126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Franklin Gothic Book</vt:lpstr>
      <vt:lpstr>Crop</vt:lpstr>
      <vt:lpstr>Lending Club Loan Data Prediction &amp; Analysis</vt:lpstr>
      <vt:lpstr>INTRODUCTION</vt:lpstr>
      <vt:lpstr>WHY LOAN ANALYSIS?</vt:lpstr>
      <vt:lpstr>OBJECTIVES</vt:lpstr>
      <vt:lpstr>DATA SOURCES:</vt:lpstr>
      <vt:lpstr>METHODOLOGY</vt:lpstr>
      <vt:lpstr>THIS IS HOW WE STARTED</vt:lpstr>
      <vt:lpstr>Perform Exploratory Analysis to get relevant data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ALGORITHMS</vt:lpstr>
      <vt:lpstr>PowerPoint Presentation</vt:lpstr>
      <vt:lpstr>PowerPoint Presentation</vt:lpstr>
      <vt:lpstr>PowerPoint Presentation</vt:lpstr>
      <vt:lpstr>INTEREST RATE PREDICTION</vt:lpstr>
      <vt:lpstr>DEEP LEARNING</vt:lpstr>
      <vt:lpstr>RESULT AND ANALYSIS</vt:lpstr>
      <vt:lpstr>LIMITATIONS</vt:lpstr>
      <vt:lpstr>CONCLUSION</vt:lpstr>
      <vt:lpstr>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2020-04-12T18:32:07Z</dcterms:created>
  <dcterms:modified xsi:type="dcterms:W3CDTF">2020-04-13T21:18:32Z</dcterms:modified>
</cp:coreProperties>
</file>